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7" r:id="rId9"/>
    <p:sldId id="268" r:id="rId10"/>
    <p:sldId id="269" r:id="rId11"/>
    <p:sldId id="270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3" r:id="rId20"/>
    <p:sldId id="284" r:id="rId21"/>
    <p:sldId id="285" r:id="rId22"/>
    <p:sldId id="287" r:id="rId23"/>
    <p:sldId id="289" r:id="rId24"/>
    <p:sldId id="29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12" r:id="rId39"/>
    <p:sldId id="313" r:id="rId40"/>
    <p:sldId id="314" r:id="rId41"/>
    <p:sldId id="315" r:id="rId42"/>
    <p:sldId id="316" r:id="rId43"/>
    <p:sldId id="318" r:id="rId44"/>
    <p:sldId id="319" r:id="rId45"/>
    <p:sldId id="320" r:id="rId46"/>
    <p:sldId id="332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8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01AD4-C760-4E60-9431-A7010EF49610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101D-D51B-435C-8951-0C10B96E16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87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:Benoit Sarrazin recherche sur l’eau de ruissellement avec les débits dans les canaux</a:t>
            </a:r>
          </a:p>
          <a:p>
            <a:r>
              <a:rPr lang="fr-FR" dirty="0" smtClean="0"/>
              <a:t>Évaluation de la hauteur d’eau avec capteur de pression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fr-FR" dirty="0" err="1" smtClean="0"/>
              <a:t>ls</a:t>
            </a:r>
            <a:r>
              <a:rPr lang="fr-FR" dirty="0" smtClean="0"/>
              <a:t> sont constitués d'un corps et d'un obturateur appelé tournant se </a:t>
            </a:r>
            <a:r>
              <a:rPr lang="fr-FR" dirty="0" err="1" smtClean="0"/>
              <a:t>déplacant</a:t>
            </a:r>
            <a:r>
              <a:rPr lang="fr-FR" dirty="0" smtClean="0"/>
              <a:t> dans un mouvement de rotation perpendiculaire à la direction du fluide. </a:t>
            </a:r>
          </a:p>
          <a:p>
            <a:pPr eaLnBrk="1" hangingPunct="1"/>
            <a:r>
              <a:rPr lang="fr-FR" dirty="0" smtClean="0"/>
              <a:t>Le corps et le tournant possèdent des lumières ou orifices qui se superposent à l'ouverture ou se contrarient à la fermeture.</a:t>
            </a:r>
          </a:p>
          <a:p>
            <a:pPr eaLnBrk="1" hangingPunct="1"/>
            <a:r>
              <a:rPr lang="fr-FR" dirty="0" smtClean="0"/>
              <a:t>Ils servent de robinet d'isolement dans la majorité des cas. Certains robinets à tournant peuvent néanmoins parfaitement régler des débits tout en assurant un rôle d'isolement.</a:t>
            </a:r>
          </a:p>
          <a:p>
            <a:pPr eaLnBrk="1" hangingPunct="1"/>
            <a:r>
              <a:rPr lang="fr-FR" dirty="0" smtClean="0"/>
              <a:t>Ce sont des robinets quart de tour	</a:t>
            </a:r>
          </a:p>
          <a:p>
            <a:pPr eaLnBrk="1" hangingPunct="1"/>
            <a:endParaRPr lang="fr-FR" dirty="0" smtClean="0"/>
          </a:p>
        </p:txBody>
      </p:sp>
      <p:sp>
        <p:nvSpPr>
          <p:cNvPr id="440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C42478-44EF-4661-96A7-DDA92FF07B9C}" type="slidenum">
              <a:rPr lang="fr-FR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:Benoit Sarrazin recherche sur l’eau de ruissellement avec les débits dans les canaux</a:t>
            </a:r>
          </a:p>
          <a:p>
            <a:r>
              <a:rPr lang="fr-FR" dirty="0" smtClean="0"/>
              <a:t>Évaluation de la hauteur d’eau avec capteur de pression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00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06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39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7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54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46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08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11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19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12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B1A29-93F0-4AE8-8C30-C7F0AF97E89E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F5D2-86E8-44BE-B5F8-22DAEEAF59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69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15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../z%20Culture%20scientifique/2A_MF/Video_explicative_d_un_b_lier_hydraulique.mp4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204448" cy="2808312"/>
          </a:xfrm>
        </p:spPr>
        <p:txBody>
          <a:bodyPr>
            <a:normAutofit/>
          </a:bodyPr>
          <a:lstStyle/>
          <a:p>
            <a:r>
              <a:rPr lang="fr-FR" dirty="0" smtClean="0"/>
              <a:t>Dynamique des fluides réels</a:t>
            </a:r>
            <a:br>
              <a:rPr lang="fr-FR" dirty="0" smtClean="0"/>
            </a:br>
            <a:r>
              <a:rPr lang="fr-FR" dirty="0" smtClean="0"/>
              <a:t>Perte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1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 cstate="print"/>
          <a:srcRect l="37633" t="16704" r="39122" b="13407"/>
          <a:stretch>
            <a:fillRect/>
          </a:stretch>
        </p:blipFill>
        <p:spPr bwMode="auto">
          <a:xfrm rot="16200000">
            <a:off x="1914751" y="-248329"/>
            <a:ext cx="5302937" cy="896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20488" y="1106741"/>
            <a:ext cx="1571192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Pression absolue</a:t>
            </a:r>
            <a:endParaRPr lang="fr-FR" sz="2800" dirty="0"/>
          </a:p>
        </p:txBody>
      </p:sp>
      <p:graphicFrame>
        <p:nvGraphicFramePr>
          <p:cNvPr id="90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82631"/>
              </p:ext>
            </p:extLst>
          </p:nvPr>
        </p:nvGraphicFramePr>
        <p:xfrm>
          <a:off x="1547664" y="764704"/>
          <a:ext cx="7442243" cy="10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Équation" r:id="rId4" imgW="2895480" imgH="406080" progId="Equation.3">
                  <p:embed/>
                </p:oleObj>
              </mc:Choice>
              <mc:Fallback>
                <p:oleObj name="Équation" r:id="rId4" imgW="28954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764704"/>
                        <a:ext cx="7442243" cy="10463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Les pertes de charge sur trajet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676630" y="429309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131840" y="43558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e</a:t>
            </a:r>
            <a:endParaRPr lang="fr-FR" baseline="-25000" dirty="0"/>
          </a:p>
        </p:txBody>
      </p:sp>
      <p:sp>
        <p:nvSpPr>
          <p:cNvPr id="8" name="ZoneTexte 7"/>
          <p:cNvSpPr txBox="1"/>
          <p:nvPr/>
        </p:nvSpPr>
        <p:spPr>
          <a:xfrm>
            <a:off x="4407181" y="469287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/>
              <a:t>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508104" y="61653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coude</a:t>
            </a:r>
            <a:endParaRPr lang="fr-FR" baseline="-25000" dirty="0"/>
          </a:p>
        </p:txBody>
      </p:sp>
      <p:sp>
        <p:nvSpPr>
          <p:cNvPr id="10" name="ZoneTexte 9"/>
          <p:cNvSpPr txBox="1"/>
          <p:nvPr/>
        </p:nvSpPr>
        <p:spPr>
          <a:xfrm>
            <a:off x="7308304" y="58772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030116" y="391129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38435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0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/>
              <a:t>Rétrécissement brusque</a:t>
            </a:r>
            <a:endParaRPr lang="fr-F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072" y="1397556"/>
            <a:ext cx="8731424" cy="527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 rot="480000">
            <a:off x="1546811" y="4485078"/>
            <a:ext cx="3258933" cy="18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480000">
            <a:off x="5065427" y="4935788"/>
            <a:ext cx="2406802" cy="173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4572000" y="4509120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7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BERNOULLI généralisé</a:t>
            </a:r>
            <a:endParaRPr lang="fr-FR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3690"/>
              </p:ext>
            </p:extLst>
          </p:nvPr>
        </p:nvGraphicFramePr>
        <p:xfrm>
          <a:off x="971600" y="2420888"/>
          <a:ext cx="70262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Équation" r:id="rId3" imgW="2133360" imgH="444240" progId="Equation.3">
                  <p:embed/>
                </p:oleObj>
              </mc:Choice>
              <mc:Fallback>
                <p:oleObj name="Équation" r:id="rId3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420888"/>
                        <a:ext cx="7026275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4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BERNOULLI généralisé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267744" y="321297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 une turbine dans le circuit</a:t>
            </a:r>
            <a:endParaRPr lang="fr-FR" sz="2800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971600" y="1196752"/>
          <a:ext cx="70262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Équation" r:id="rId3" imgW="2133360" imgH="444240" progId="Equation.3">
                  <p:embed/>
                </p:oleObj>
              </mc:Choice>
              <mc:Fallback>
                <p:oleObj name="Équation" r:id="rId3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196752"/>
                        <a:ext cx="7026275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63500" y="4149725"/>
          <a:ext cx="8991600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Équation" r:id="rId5" imgW="2730240" imgH="444240" progId="Equation.3">
                  <p:embed/>
                </p:oleObj>
              </mc:Choice>
              <mc:Fallback>
                <p:oleObj name="Équation" r:id="rId5" imgW="2730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" y="4149725"/>
                        <a:ext cx="8991600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21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BERNOULLI généralisé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23728" y="170080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 une pompe dans le circuit</a:t>
            </a:r>
            <a:endParaRPr lang="fr-FR" sz="2800" dirty="0"/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361516"/>
              </p:ext>
            </p:extLst>
          </p:nvPr>
        </p:nvGraphicFramePr>
        <p:xfrm>
          <a:off x="336326" y="2708920"/>
          <a:ext cx="8615363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Équation" r:id="rId3" imgW="2616120" imgH="444240" progId="Equation.3">
                  <p:embed/>
                </p:oleObj>
              </mc:Choice>
              <mc:Fallback>
                <p:oleObj name="Équation" r:id="rId3" imgW="2616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26" y="2708920"/>
                        <a:ext cx="8615363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59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14" name="Groupe 13"/>
          <p:cNvGrpSpPr/>
          <p:nvPr/>
        </p:nvGrpSpPr>
        <p:grpSpPr>
          <a:xfrm>
            <a:off x="3203848" y="1052736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953784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 l="24904" t="34452" r="55172" b="52751"/>
          <a:stretch>
            <a:fillRect/>
          </a:stretch>
        </p:blipFill>
        <p:spPr bwMode="auto">
          <a:xfrm>
            <a:off x="611560" y="2817880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 l="25649" t="60828" r="55534" b="16531"/>
          <a:stretch>
            <a:fillRect/>
          </a:stretch>
        </p:blipFill>
        <p:spPr bwMode="auto">
          <a:xfrm>
            <a:off x="683568" y="4042016"/>
            <a:ext cx="244827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611560" y="5589240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Dues aux accidents</a:t>
            </a:r>
            <a:endParaRPr lang="fr-FR" sz="32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 l="32099" t="26203" r="25840" b="23594"/>
          <a:stretch>
            <a:fillRect/>
          </a:stretch>
        </p:blipFill>
        <p:spPr bwMode="auto">
          <a:xfrm>
            <a:off x="5652120" y="3033904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8884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32512" y="5418552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 long de l’écoulement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6546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88177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l="24904" t="34452" r="55172" b="52751"/>
          <a:stretch>
            <a:fillRect/>
          </a:stretch>
        </p:blipFill>
        <p:spPr bwMode="auto">
          <a:xfrm>
            <a:off x="611560" y="2745872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 l="25649" t="60828" r="55534" b="16531"/>
          <a:stretch>
            <a:fillRect/>
          </a:stretch>
        </p:blipFill>
        <p:spPr bwMode="auto">
          <a:xfrm>
            <a:off x="1043608" y="3789040"/>
            <a:ext cx="1864217" cy="126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 l="32099" t="26203" r="25840" b="23594"/>
          <a:stretch>
            <a:fillRect/>
          </a:stretch>
        </p:blipFill>
        <p:spPr bwMode="auto">
          <a:xfrm>
            <a:off x="5652120" y="2961896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1683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60572"/>
              </p:ext>
            </p:extLst>
          </p:nvPr>
        </p:nvGraphicFramePr>
        <p:xfrm>
          <a:off x="306388" y="5084763"/>
          <a:ext cx="335280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Équation" r:id="rId6" imgW="1054080" imgH="444240" progId="Equation.3">
                  <p:embed/>
                </p:oleObj>
              </mc:Choice>
              <mc:Fallback>
                <p:oleObj name="Équation" r:id="rId6" imgW="1054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084763"/>
                        <a:ext cx="3352800" cy="1411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728714"/>
              </p:ext>
            </p:extLst>
          </p:nvPr>
        </p:nvGraphicFramePr>
        <p:xfrm>
          <a:off x="4702175" y="5300663"/>
          <a:ext cx="43307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Équation" r:id="rId8" imgW="1168200" imgH="190440" progId="Equation.3">
                  <p:embed/>
                </p:oleObj>
              </mc:Choice>
              <mc:Fallback>
                <p:oleObj name="Équation" r:id="rId8" imgW="1168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5300663"/>
                        <a:ext cx="4330700" cy="704850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hlinkClick r:id="" action="ppaction://noaction"/>
          </p:cNvPr>
          <p:cNvSpPr txBox="1"/>
          <p:nvPr/>
        </p:nvSpPr>
        <p:spPr>
          <a:xfrm>
            <a:off x="4499992" y="6165304"/>
            <a:ext cx="4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J = pertes de charge unitaire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290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singulières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27584" y="173022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6120680" y="2687193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Longueur équivalente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53674"/>
              </p:ext>
            </p:extLst>
          </p:nvPr>
        </p:nvGraphicFramePr>
        <p:xfrm>
          <a:off x="306388" y="4538663"/>
          <a:ext cx="335280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Équation" r:id="rId3" imgW="1054080" imgH="444240" progId="Equation.3">
                  <p:embed/>
                </p:oleObj>
              </mc:Choice>
              <mc:Fallback>
                <p:oleObj name="Équation" r:id="rId3" imgW="1054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4538663"/>
                        <a:ext cx="3352800" cy="14112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lèche vers le bas 13"/>
          <p:cNvSpPr/>
          <p:nvPr/>
        </p:nvSpPr>
        <p:spPr>
          <a:xfrm>
            <a:off x="1835696" y="237829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1691680" y="3078559"/>
          <a:ext cx="5254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Équation" r:id="rId5" imgW="164880" imgH="164880" progId="Equation.3">
                  <p:embed/>
                </p:oleObj>
              </mc:Choice>
              <mc:Fallback>
                <p:oleObj name="Équation" r:id="rId5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078559"/>
                        <a:ext cx="525462" cy="5238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lèche vers le bas 15"/>
          <p:cNvSpPr/>
          <p:nvPr/>
        </p:nvSpPr>
        <p:spPr>
          <a:xfrm>
            <a:off x="1835696" y="381845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688632" y="1103017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et/ou nomogramme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7128792" y="2255145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bas 18"/>
          <p:cNvSpPr/>
          <p:nvPr/>
        </p:nvSpPr>
        <p:spPr>
          <a:xfrm>
            <a:off x="7128792" y="3839321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400600" y="4343377"/>
            <a:ext cx="3851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Rajout à la longueur de conduite réelle</a:t>
            </a:r>
            <a:endParaRPr lang="fr-FR" sz="3200" dirty="0"/>
          </a:p>
        </p:txBody>
      </p:sp>
      <p:sp>
        <p:nvSpPr>
          <p:cNvPr id="21" name="Flèche vers le bas 20">
            <a:hlinkClick r:id="" action="ppaction://noaction"/>
          </p:cNvPr>
          <p:cNvSpPr/>
          <p:nvPr/>
        </p:nvSpPr>
        <p:spPr>
          <a:xfrm>
            <a:off x="7164288" y="5452993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860032" y="6084585"/>
            <a:ext cx="428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Pertes de charge totale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454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28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6" t="11493" r="35970" b="15141"/>
          <a:stretch/>
        </p:blipFill>
        <p:spPr bwMode="auto">
          <a:xfrm>
            <a:off x="2233639" y="131704"/>
            <a:ext cx="4685772" cy="66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llipse 1"/>
          <p:cNvSpPr/>
          <p:nvPr/>
        </p:nvSpPr>
        <p:spPr>
          <a:xfrm>
            <a:off x="4249333" y="3246160"/>
            <a:ext cx="72008" cy="798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rme libre 3"/>
          <p:cNvSpPr/>
          <p:nvPr/>
        </p:nvSpPr>
        <p:spPr>
          <a:xfrm>
            <a:off x="6035040" y="911776"/>
            <a:ext cx="2013813" cy="3675464"/>
          </a:xfrm>
          <a:custGeom>
            <a:avLst/>
            <a:gdLst>
              <a:gd name="connsiteX0" fmla="*/ 160020 w 2013813"/>
              <a:gd name="connsiteY0" fmla="*/ 86444 h 3675464"/>
              <a:gd name="connsiteX1" fmla="*/ 975360 w 2013813"/>
              <a:gd name="connsiteY1" fmla="*/ 177884 h 3675464"/>
              <a:gd name="connsiteX2" fmla="*/ 1897380 w 2013813"/>
              <a:gd name="connsiteY2" fmla="*/ 1679024 h 3675464"/>
              <a:gd name="connsiteX3" fmla="*/ 1790700 w 2013813"/>
              <a:gd name="connsiteY3" fmla="*/ 3043004 h 3675464"/>
              <a:gd name="connsiteX4" fmla="*/ 0 w 2013813"/>
              <a:gd name="connsiteY4" fmla="*/ 3675464 h 3675464"/>
              <a:gd name="connsiteX5" fmla="*/ 0 w 2013813"/>
              <a:gd name="connsiteY5" fmla="*/ 3675464 h 367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813" h="3675464">
                <a:moveTo>
                  <a:pt x="160020" y="86444"/>
                </a:moveTo>
                <a:cubicBezTo>
                  <a:pt x="422910" y="-551"/>
                  <a:pt x="685800" y="-87546"/>
                  <a:pt x="975360" y="177884"/>
                </a:cubicBezTo>
                <a:cubicBezTo>
                  <a:pt x="1264920" y="443314"/>
                  <a:pt x="1761490" y="1201504"/>
                  <a:pt x="1897380" y="1679024"/>
                </a:cubicBezTo>
                <a:cubicBezTo>
                  <a:pt x="2033270" y="2156544"/>
                  <a:pt x="2106930" y="2710264"/>
                  <a:pt x="1790700" y="3043004"/>
                </a:cubicBezTo>
                <a:cubicBezTo>
                  <a:pt x="1474470" y="3375744"/>
                  <a:pt x="0" y="3675464"/>
                  <a:pt x="0" y="3675464"/>
                </a:cubicBezTo>
                <a:lnTo>
                  <a:pt x="0" y="3675464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5190221" y="2911018"/>
            <a:ext cx="2016224" cy="100811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Les pertes de charges singulières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14040" t="34892" r="17921" b="21493"/>
          <a:stretch>
            <a:fillRect/>
          </a:stretch>
        </p:blipFill>
        <p:spPr bwMode="auto">
          <a:xfrm>
            <a:off x="899592" y="1587652"/>
            <a:ext cx="7344816" cy="349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979712" y="4282751"/>
            <a:ext cx="158417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Zone de turbulence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08976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6237312"/>
          </a:xfrm>
        </p:spPr>
        <p:txBody>
          <a:bodyPr>
            <a:noAutofit/>
          </a:bodyPr>
          <a:lstStyle/>
          <a:p>
            <a:r>
              <a:rPr lang="fr-FR" sz="2800" dirty="0" smtClean="0"/>
              <a:t>Définir la notion de pertes de charge</a:t>
            </a:r>
          </a:p>
          <a:p>
            <a:r>
              <a:rPr lang="fr-FR" sz="2800" dirty="0" smtClean="0"/>
              <a:t>Appliquer et représenter graphiquement le théorème de BERNOULLI généralisé</a:t>
            </a:r>
          </a:p>
          <a:p>
            <a:r>
              <a:rPr lang="fr-FR" sz="2800" dirty="0" smtClean="0"/>
              <a:t>Déterminer les pertes de charge singulières</a:t>
            </a:r>
          </a:p>
          <a:p>
            <a:r>
              <a:rPr lang="fr-FR" sz="2800" dirty="0" smtClean="0"/>
              <a:t>Déterminer les pertes de charge régulières</a:t>
            </a:r>
          </a:p>
          <a:p>
            <a:r>
              <a:rPr lang="fr-FR" sz="2800" dirty="0" smtClean="0"/>
              <a:t>Utiliser les abaques industriels, les nomogrammes, les tableaux  Pont à Mousson</a:t>
            </a:r>
          </a:p>
          <a:p>
            <a:r>
              <a:rPr lang="fr-FR" sz="2800" dirty="0" smtClean="0"/>
              <a:t>Utiliser les formules empiriques de calculs de pertes de charge régulières</a:t>
            </a:r>
          </a:p>
          <a:p>
            <a:r>
              <a:rPr lang="fr-FR" sz="2800" dirty="0" smtClean="0"/>
              <a:t>Expliquer la notion de coup de bélier</a:t>
            </a:r>
          </a:p>
          <a:p>
            <a:r>
              <a:rPr lang="fr-FR" sz="2800" dirty="0" smtClean="0"/>
              <a:t>Citer la notion de rayon hydraulique</a:t>
            </a:r>
          </a:p>
          <a:p>
            <a:r>
              <a:rPr lang="fr-FR" sz="2800" dirty="0" smtClean="0"/>
              <a:t>Donner un exemple d’application d’écoulement libre</a:t>
            </a:r>
          </a:p>
          <a:p>
            <a:pPr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569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66936" y="5687144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 smtClean="0"/>
              <a:t>Robinet-vanne à opercule fermée</a:t>
            </a:r>
            <a:endParaRPr lang="fr-FR" sz="3200" dirty="0"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572000" y="5301208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Robinet d’isolement</a:t>
            </a:r>
          </a:p>
          <a:p>
            <a:pPr>
              <a:buFontTx/>
              <a:buChar char="-"/>
            </a:pPr>
            <a:r>
              <a:rPr lang="fr-FR" sz="2800" dirty="0" smtClean="0"/>
              <a:t> Faible perte de charge </a:t>
            </a:r>
          </a:p>
          <a:p>
            <a:r>
              <a:rPr lang="fr-FR" sz="2800" dirty="0" smtClean="0"/>
              <a:t>sauf en fin de course</a:t>
            </a:r>
            <a:endParaRPr lang="fr-FR" sz="28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914400" y="764704"/>
            <a:ext cx="8050088" cy="4797896"/>
            <a:chOff x="914400" y="764704"/>
            <a:chExt cx="8050088" cy="4797896"/>
          </a:xfrm>
        </p:grpSpPr>
        <p:pic>
          <p:nvPicPr>
            <p:cNvPr id="40964" name="Image 6" descr="PHOTO_GATEVALVE01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990600"/>
              <a:ext cx="3048000" cy="45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5" name="Image 8" descr="schppe_robinetvanne.gi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11960" y="908720"/>
              <a:ext cx="4714045" cy="422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6228184" y="3370640"/>
              <a:ext cx="10801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Opercule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932040" y="764704"/>
              <a:ext cx="403244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Robinet-vanne à opercule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4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r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fr-FR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33400" y="5143500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 smtClean="0"/>
              <a:t>Vannes papillon</a:t>
            </a:r>
            <a:endParaRPr lang="fr-FR" sz="3200" dirty="0">
              <a:cs typeface="Arial" charset="0"/>
            </a:endParaRPr>
          </a:p>
        </p:txBody>
      </p:sp>
      <p:pic>
        <p:nvPicPr>
          <p:cNvPr id="41988" name="Image 5" descr="PHOTO_PAPILLON0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5730" y="3140968"/>
            <a:ext cx="453178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Image 7" descr="PHOTPAPJMHX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84784"/>
            <a:ext cx="4578726" cy="330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38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19" y="44624"/>
            <a:ext cx="8608713" cy="144016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Ecoulement d’un fluide réel en présence d’un obstacle en fonction de la vitesse 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5496" y="1484784"/>
            <a:ext cx="8712968" cy="3744416"/>
            <a:chOff x="35496" y="1268760"/>
            <a:chExt cx="8712968" cy="374441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4049" t="44436" r="55173" b="44067"/>
            <a:stretch>
              <a:fillRect/>
            </a:stretch>
          </p:blipFill>
          <p:spPr bwMode="auto">
            <a:xfrm>
              <a:off x="35496" y="1268760"/>
              <a:ext cx="2160240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264" t="44436" r="47988" b="44067"/>
            <a:stretch>
              <a:fillRect/>
            </a:stretch>
          </p:blipFill>
          <p:spPr bwMode="auto">
            <a:xfrm>
              <a:off x="467544" y="1628800"/>
              <a:ext cx="1152128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9198" t="43798" r="30024" b="44067"/>
            <a:stretch>
              <a:fillRect/>
            </a:stretch>
          </p:blipFill>
          <p:spPr bwMode="auto">
            <a:xfrm>
              <a:off x="1691680" y="2132856"/>
              <a:ext cx="2160240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4049" t="66485" r="54455" b="22018"/>
            <a:stretch>
              <a:fillRect/>
            </a:stretch>
          </p:blipFill>
          <p:spPr bwMode="auto">
            <a:xfrm>
              <a:off x="3923928" y="2780928"/>
              <a:ext cx="2304256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623" t="66485" r="41521" b="21380"/>
            <a:stretch>
              <a:fillRect/>
            </a:stretch>
          </p:blipFill>
          <p:spPr bwMode="auto">
            <a:xfrm>
              <a:off x="6372200" y="3645024"/>
              <a:ext cx="2376264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2" name="Connecteur droit avec flèche 11"/>
          <p:cNvCxnSpPr/>
          <p:nvPr/>
        </p:nvCxnSpPr>
        <p:spPr>
          <a:xfrm rot="10800000" flipV="1">
            <a:off x="539552" y="1412776"/>
            <a:ext cx="1656184" cy="5760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005064"/>
            <a:ext cx="1616900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827584" y="623731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Vanne papillon</a:t>
            </a:r>
            <a:endParaRPr lang="fr-FR" sz="28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39552" y="4005064"/>
            <a:ext cx="648072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/>
          <p:cNvGrpSpPr/>
          <p:nvPr/>
        </p:nvGrpSpPr>
        <p:grpSpPr>
          <a:xfrm>
            <a:off x="1475656" y="1988840"/>
            <a:ext cx="7344816" cy="1728192"/>
            <a:chOff x="1475656" y="1988840"/>
            <a:chExt cx="7344816" cy="1728192"/>
          </a:xfrm>
        </p:grpSpPr>
        <p:cxnSp>
          <p:nvCxnSpPr>
            <p:cNvPr id="18" name="Connecteur droit avec flèche 17"/>
            <p:cNvCxnSpPr/>
            <p:nvPr/>
          </p:nvCxnSpPr>
          <p:spPr>
            <a:xfrm>
              <a:off x="1475656" y="1988840"/>
              <a:ext cx="6912768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 rot="840000">
              <a:off x="7236296" y="3009959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↗ vitesse</a:t>
              </a:r>
              <a:endParaRPr lang="fr-FR" sz="2800" dirty="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3275856" y="515719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= obstacle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548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singulières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27584" y="173022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6120680" y="2687193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Longueur équivalente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267691"/>
              </p:ext>
            </p:extLst>
          </p:nvPr>
        </p:nvGraphicFramePr>
        <p:xfrm>
          <a:off x="306388" y="4538663"/>
          <a:ext cx="335280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Équation" r:id="rId3" imgW="1054080" imgH="444240" progId="Equation.3">
                  <p:embed/>
                </p:oleObj>
              </mc:Choice>
              <mc:Fallback>
                <p:oleObj name="Équation" r:id="rId3" imgW="1054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4538663"/>
                        <a:ext cx="3352800" cy="1411287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lèche vers le bas 13"/>
          <p:cNvSpPr/>
          <p:nvPr/>
        </p:nvSpPr>
        <p:spPr>
          <a:xfrm>
            <a:off x="1835696" y="237829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1691680" y="3078559"/>
          <a:ext cx="5254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Équation" r:id="rId5" imgW="164880" imgH="164880" progId="Equation.3">
                  <p:embed/>
                </p:oleObj>
              </mc:Choice>
              <mc:Fallback>
                <p:oleObj name="Équation" r:id="rId5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078559"/>
                        <a:ext cx="525462" cy="5238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lèche vers le bas 15"/>
          <p:cNvSpPr/>
          <p:nvPr/>
        </p:nvSpPr>
        <p:spPr>
          <a:xfrm>
            <a:off x="1835696" y="381845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688632" y="1103017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et/ou nomogramme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7128792" y="2255145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bas 18"/>
          <p:cNvSpPr/>
          <p:nvPr/>
        </p:nvSpPr>
        <p:spPr>
          <a:xfrm>
            <a:off x="7128792" y="3839321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400600" y="4343377"/>
            <a:ext cx="3851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Rajout à la longueur de conduite réelle</a:t>
            </a:r>
            <a:endParaRPr lang="fr-FR" sz="3200" dirty="0"/>
          </a:p>
        </p:txBody>
      </p:sp>
      <p:sp>
        <p:nvSpPr>
          <p:cNvPr id="21" name="Flèche vers le bas 20">
            <a:hlinkClick r:id="" action="ppaction://noaction"/>
          </p:cNvPr>
          <p:cNvSpPr/>
          <p:nvPr/>
        </p:nvSpPr>
        <p:spPr>
          <a:xfrm>
            <a:off x="7164288" y="5452993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860032" y="6084585"/>
            <a:ext cx="428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Pertes de charge totale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641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cavitation au passage d’une vanne</a:t>
            </a:r>
            <a:endParaRPr lang="fr-FR" dirty="0"/>
          </a:p>
        </p:txBody>
      </p:sp>
      <p:pic>
        <p:nvPicPr>
          <p:cNvPr id="142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39147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http://btscira.perso.sfr.fr/images/vannes/piqure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085184"/>
            <a:ext cx="144016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http://btscira.perso.sfr.fr/images/vannes/cavitation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077072"/>
            <a:ext cx="3456384" cy="20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412776"/>
            <a:ext cx="1863651" cy="186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92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1268760"/>
            <a:ext cx="1791841" cy="189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6228184" y="1844824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0" name="Flèche vers le bas 9"/>
          <p:cNvSpPr/>
          <p:nvPr/>
        </p:nvSpPr>
        <p:spPr>
          <a:xfrm>
            <a:off x="6372200" y="3356992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33400" y="5143500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/>
              <a:t>Clapet battant</a:t>
            </a:r>
            <a:endParaRPr lang="fr-FR" sz="3200">
              <a:cs typeface="Arial" charset="0"/>
            </a:endParaRPr>
          </a:p>
        </p:txBody>
      </p:sp>
      <p:pic>
        <p:nvPicPr>
          <p:cNvPr id="43012" name="Image 6" descr="clapetbatt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26670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Image 8" descr="VUETRNSPHGACHO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844824"/>
            <a:ext cx="4221163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>
            <a:hlinkClick r:id="" action="ppaction://noaction"/>
          </p:cNvPr>
          <p:cNvSpPr txBox="1">
            <a:spLocks/>
          </p:cNvSpPr>
          <p:nvPr/>
        </p:nvSpPr>
        <p:spPr bwMode="auto">
          <a:xfrm>
            <a:off x="5076056" y="5085184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/>
              <a:t>Robinet à </a:t>
            </a:r>
            <a:r>
              <a:rPr lang="fr-FR" sz="3200" dirty="0" smtClean="0"/>
              <a:t>tournant</a:t>
            </a:r>
          </a:p>
          <a:p>
            <a:pPr algn="ctr"/>
            <a:r>
              <a:rPr lang="fr-FR" sz="3200" dirty="0" smtClean="0">
                <a:cs typeface="Arial" charset="0"/>
              </a:rPr>
              <a:t>(1/4 de tour)</a:t>
            </a:r>
            <a:endParaRPr lang="fr-FR" sz="32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C</a:t>
            </a:r>
            <a:r>
              <a:rPr lang="fr-FR" baseline="-25000" dirty="0" smtClean="0"/>
              <a:t>c</a:t>
            </a:r>
            <a:r>
              <a:rPr lang="fr-FR" dirty="0" smtClean="0"/>
              <a:t>= f(forme orifice)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51520" y="1248598"/>
            <a:ext cx="8064896" cy="5509613"/>
            <a:chOff x="251520" y="1248598"/>
            <a:chExt cx="8064896" cy="5509613"/>
          </a:xfrm>
        </p:grpSpPr>
        <p:pic>
          <p:nvPicPr>
            <p:cNvPr id="133427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17635" t="61796"/>
            <a:stretch>
              <a:fillRect/>
            </a:stretch>
          </p:blipFill>
          <p:spPr bwMode="auto">
            <a:xfrm>
              <a:off x="251520" y="1248598"/>
              <a:ext cx="8004400" cy="5250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ZoneTexte 4"/>
            <p:cNvSpPr txBox="1"/>
            <p:nvPr/>
          </p:nvSpPr>
          <p:spPr>
            <a:xfrm>
              <a:off x="2267744" y="1268760"/>
              <a:ext cx="40324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Ajutages ou orifices</a:t>
              </a:r>
              <a:endParaRPr lang="fr-FR" sz="3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012160" y="5445224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Rentrant </a:t>
              </a:r>
            </a:p>
            <a:p>
              <a:pPr algn="ctr"/>
              <a:r>
                <a:rPr lang="fr-FR" sz="2800" dirty="0" smtClean="0"/>
                <a:t>(de BORDA)</a:t>
              </a:r>
              <a:endParaRPr lang="fr-FR" sz="28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347864" y="5301208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Forme de tuyère</a:t>
              </a:r>
              <a:endParaRPr lang="fr-FR" sz="28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39552" y="5373216"/>
              <a:ext cx="2736304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En mince paroi (trou rond , rectangulaire)</a:t>
              </a:r>
              <a:endParaRPr lang="fr-FR" sz="28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115616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0,6</a:t>
              </a:r>
              <a:endParaRPr lang="fr-FR" sz="28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851920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1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84168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0,5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52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88177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l="24904" t="34452" r="55172" b="52751"/>
          <a:stretch>
            <a:fillRect/>
          </a:stretch>
        </p:blipFill>
        <p:spPr bwMode="auto">
          <a:xfrm>
            <a:off x="611560" y="2745872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 l="25649" t="60828" r="55534" b="16531"/>
          <a:stretch>
            <a:fillRect/>
          </a:stretch>
        </p:blipFill>
        <p:spPr bwMode="auto">
          <a:xfrm>
            <a:off x="1043608" y="3789040"/>
            <a:ext cx="1864217" cy="126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 l="32099" t="26203" r="25840" b="23594"/>
          <a:stretch>
            <a:fillRect/>
          </a:stretch>
        </p:blipFill>
        <p:spPr bwMode="auto">
          <a:xfrm>
            <a:off x="5652120" y="2961896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1683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61569"/>
              </p:ext>
            </p:extLst>
          </p:nvPr>
        </p:nvGraphicFramePr>
        <p:xfrm>
          <a:off x="306388" y="5084763"/>
          <a:ext cx="335280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Équation" r:id="rId6" imgW="1054080" imgH="444240" progId="Equation.3">
                  <p:embed/>
                </p:oleObj>
              </mc:Choice>
              <mc:Fallback>
                <p:oleObj name="Équation" r:id="rId6" imgW="1054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5084763"/>
                        <a:ext cx="3352800" cy="1411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402454"/>
              </p:ext>
            </p:extLst>
          </p:nvPr>
        </p:nvGraphicFramePr>
        <p:xfrm>
          <a:off x="4656138" y="5229225"/>
          <a:ext cx="43322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Équation" r:id="rId8" imgW="1168200" imgH="190440" progId="Equation.3">
                  <p:embed/>
                </p:oleObj>
              </mc:Choice>
              <mc:Fallback>
                <p:oleObj name="Équation" r:id="rId8" imgW="11682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8" y="5229225"/>
                        <a:ext cx="4332287" cy="704850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hlinkClick r:id="" action="ppaction://noaction"/>
          </p:cNvPr>
          <p:cNvSpPr txBox="1"/>
          <p:nvPr/>
        </p:nvSpPr>
        <p:spPr>
          <a:xfrm>
            <a:off x="4499992" y="6165304"/>
            <a:ext cx="4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J = perte de charge unitaire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237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régulières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711822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Formules empiriques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96136" y="271182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Nomogramme</a:t>
            </a:r>
            <a:endParaRPr lang="fr-FR" sz="32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771800" y="1565920"/>
            <a:ext cx="2952328" cy="1089248"/>
            <a:chOff x="3203848" y="980728"/>
            <a:chExt cx="2520280" cy="1089248"/>
          </a:xfrm>
        </p:grpSpPr>
        <p:grpSp>
          <p:nvGrpSpPr>
            <p:cNvPr id="2" name="Groupe 13"/>
            <p:cNvGrpSpPr/>
            <p:nvPr/>
          </p:nvGrpSpPr>
          <p:grpSpPr>
            <a:xfrm>
              <a:off x="3203848" y="980728"/>
              <a:ext cx="2520280" cy="864096"/>
              <a:chOff x="3203848" y="1124744"/>
              <a:chExt cx="2520280" cy="864096"/>
            </a:xfrm>
          </p:grpSpPr>
          <p:cxnSp>
            <p:nvCxnSpPr>
              <p:cNvPr id="11" name="Connecteur droit avec flèche 10"/>
              <p:cNvCxnSpPr/>
              <p:nvPr/>
            </p:nvCxnSpPr>
            <p:spPr>
              <a:xfrm>
                <a:off x="4572000" y="1124744"/>
                <a:ext cx="1152128" cy="8640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10800000" flipV="1">
                <a:off x="3203848" y="1124744"/>
                <a:ext cx="1368152" cy="7920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avec flèche 23"/>
            <p:cNvCxnSpPr>
              <a:stCxn id="7" idx="2"/>
            </p:cNvCxnSpPr>
            <p:nvPr/>
          </p:nvCxnSpPr>
          <p:spPr>
            <a:xfrm rot="16200000" flipH="1">
              <a:off x="4097862" y="1595838"/>
              <a:ext cx="945232" cy="3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15816" y="32878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</a:t>
            </a:r>
          </a:p>
          <a:p>
            <a:pPr algn="ctr"/>
            <a:r>
              <a:rPr lang="fr-FR" sz="3200" dirty="0" smtClean="0"/>
              <a:t>(Pont à Mousson)</a:t>
            </a:r>
            <a:endParaRPr lang="fr-FR" sz="3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2987824" y="566124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Valables pour de l’eau uniquement</a:t>
            </a:r>
            <a:endParaRPr lang="fr-FR" sz="2800" dirty="0"/>
          </a:p>
        </p:txBody>
      </p:sp>
      <p:sp>
        <p:nvSpPr>
          <p:cNvPr id="29" name="Accolade ouvrante 28"/>
          <p:cNvSpPr/>
          <p:nvPr/>
        </p:nvSpPr>
        <p:spPr>
          <a:xfrm rot="16200000">
            <a:off x="4004176" y="844952"/>
            <a:ext cx="1080120" cy="84084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1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Canalisation en fonte ductile (PAM)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67544" y="1052736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Tableau (PAM) utilisable pour de l’eau uniquement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35496" y="5589240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Contrôle revêtement intérieur en mortier de ciment de tuyaux en fonte ductile</a:t>
            </a:r>
            <a:endParaRPr lang="fr-FR" sz="24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683568" y="1988840"/>
            <a:ext cx="3834756" cy="3528392"/>
            <a:chOff x="1043608" y="1340768"/>
            <a:chExt cx="3834756" cy="3528392"/>
          </a:xfrm>
        </p:grpSpPr>
        <p:pic>
          <p:nvPicPr>
            <p:cNvPr id="178688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19881" t="32367" r="50000" b="18367"/>
            <a:stretch>
              <a:fillRect/>
            </a:stretch>
          </p:blipFill>
          <p:spPr bwMode="auto">
            <a:xfrm>
              <a:off x="1043608" y="1340768"/>
              <a:ext cx="3834756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 rot="420000">
              <a:off x="3275856" y="2636912"/>
              <a:ext cx="504056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8112" y="2276872"/>
              <a:ext cx="288032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115616" y="4437112"/>
              <a:ext cx="180020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chemeClr val="bg1"/>
                  </a:solidFill>
                </a:rPr>
                <a:t>Copyright PAM - France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86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772816"/>
            <a:ext cx="2592288" cy="169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e bas 10"/>
          <p:cNvSpPr/>
          <p:nvPr/>
        </p:nvSpPr>
        <p:spPr>
          <a:xfrm>
            <a:off x="4211960" y="76470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5868144" y="3645024"/>
            <a:ext cx="2512279" cy="2619403"/>
            <a:chOff x="611560" y="2204864"/>
            <a:chExt cx="4096455" cy="3785887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081" t="30800" r="49994" b="18801"/>
            <a:stretch>
              <a:fillRect/>
            </a:stretch>
          </p:blipFill>
          <p:spPr bwMode="auto">
            <a:xfrm>
              <a:off x="755576" y="2204864"/>
              <a:ext cx="3952439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ZoneTexte 13"/>
            <p:cNvSpPr txBox="1"/>
            <p:nvPr/>
          </p:nvSpPr>
          <p:spPr>
            <a:xfrm>
              <a:off x="611560" y="5661248"/>
              <a:ext cx="2254524" cy="32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/>
                <a:t>Copyright PAM - France</a:t>
              </a:r>
              <a:endParaRPr lang="fr-FR" sz="800" dirty="0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148064" y="6237312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Chantier adduction eau (Alger)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98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Les pertes de charge</a:t>
            </a:r>
            <a:endParaRPr lang="fr-F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l="32099" t="26203" r="25840" b="28122"/>
          <a:stretch>
            <a:fillRect/>
          </a:stretch>
        </p:blipFill>
        <p:spPr bwMode="auto">
          <a:xfrm>
            <a:off x="395536" y="1196752"/>
            <a:ext cx="68407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308304" y="1412776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parfait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7380312" y="3861048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réel</a:t>
            </a:r>
            <a:endParaRPr lang="fr-FR" sz="28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6084168" y="3661375"/>
            <a:ext cx="1296144" cy="576064"/>
          </a:xfrm>
          <a:prstGeom prst="line">
            <a:avLst/>
          </a:prstGeom>
          <a:ln w="1587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1560" y="5661248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partie de l’énergie mécanique est dissipée en chaleur en raison des frottements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3267905" y="1988840"/>
            <a:ext cx="39814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173860" y="214124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057006" y="233174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021685" y="2512715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202784" y="3473554"/>
            <a:ext cx="918195" cy="76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1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195" name="Picture 3"/>
          <p:cNvPicPr>
            <a:picLocks noChangeAspect="1" noChangeArrowheads="1"/>
          </p:cNvPicPr>
          <p:nvPr/>
        </p:nvPicPr>
        <p:blipFill>
          <a:blip r:embed="rId2" cstate="print"/>
          <a:srcRect l="43312" t="20999" r="34638" b="62201"/>
          <a:stretch>
            <a:fillRect/>
          </a:stretch>
        </p:blipFill>
        <p:spPr bwMode="auto">
          <a:xfrm>
            <a:off x="539552" y="764704"/>
            <a:ext cx="436848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6" name="Picture 4"/>
          <p:cNvPicPr>
            <a:picLocks noChangeAspect="1" noChangeArrowheads="1"/>
          </p:cNvPicPr>
          <p:nvPr/>
        </p:nvPicPr>
        <p:blipFill>
          <a:blip r:embed="rId3" cstate="print"/>
          <a:srcRect l="71665" t="55999" r="18101" b="30001"/>
          <a:stretch>
            <a:fillRect/>
          </a:stretch>
        </p:blipFill>
        <p:spPr bwMode="auto">
          <a:xfrm>
            <a:off x="5652120" y="1772816"/>
            <a:ext cx="262038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155" y="3068960"/>
            <a:ext cx="4578086" cy="343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4365104"/>
            <a:ext cx="29241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63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Rugosité absolue</a:t>
            </a:r>
            <a:endParaRPr lang="fr-F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l="36246" t="43922" r="35529" b="32453"/>
          <a:stretch>
            <a:fillRect/>
          </a:stretch>
        </p:blipFill>
        <p:spPr bwMode="auto">
          <a:xfrm>
            <a:off x="1619672" y="2348880"/>
            <a:ext cx="657973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436096" y="3284984"/>
            <a:ext cx="12961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+mj-lt"/>
                <a:sym typeface="Symbol"/>
              </a:rPr>
              <a:t></a:t>
            </a:r>
            <a:r>
              <a:rPr lang="fr-FR" sz="3200" dirty="0" smtClean="0"/>
              <a:t> ou k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424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14432" y="53752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pertes de charge régulières</a:t>
            </a:r>
            <a:br>
              <a:rPr lang="fr-FR" dirty="0" smtClean="0"/>
            </a:br>
            <a:r>
              <a:rPr lang="fr-FR" dirty="0" smtClean="0"/>
              <a:t>formules empiriques</a:t>
            </a:r>
            <a:endParaRPr lang="fr-FR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2797175" y="1614488"/>
          <a:ext cx="3876675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Équation" r:id="rId3" imgW="838080" imgH="393480" progId="Equation.3">
                  <p:embed/>
                </p:oleObj>
              </mc:Choice>
              <mc:Fallback>
                <p:oleObj name="Équation" r:id="rId3" imgW="838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1614488"/>
                        <a:ext cx="3876675" cy="18145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44016" y="3708400"/>
            <a:ext cx="9036496" cy="3104976"/>
            <a:chOff x="323528" y="3357071"/>
            <a:chExt cx="9036496" cy="3104976"/>
          </a:xfrm>
        </p:grpSpPr>
        <p:graphicFrame>
          <p:nvGraphicFramePr>
            <p:cNvPr id="2" name="Object 17"/>
            <p:cNvGraphicFramePr>
              <a:graphicFrameLocks noChangeAspect="1"/>
            </p:cNvGraphicFramePr>
            <p:nvPr/>
          </p:nvGraphicFramePr>
          <p:xfrm>
            <a:off x="3883150" y="3357071"/>
            <a:ext cx="1692275" cy="103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5" name="Équation" r:id="rId5" imgW="330120" imgH="203040" progId="Equation.3">
                    <p:embed/>
                  </p:oleObj>
                </mc:Choice>
                <mc:Fallback>
                  <p:oleObj name="Équation" r:id="rId5" imgW="3301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3150" y="3357071"/>
                          <a:ext cx="1692275" cy="1038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e 19"/>
            <p:cNvGrpSpPr/>
            <p:nvPr/>
          </p:nvGrpSpPr>
          <p:grpSpPr>
            <a:xfrm>
              <a:off x="1979712" y="4581128"/>
              <a:ext cx="5184576" cy="1152128"/>
              <a:chOff x="2843808" y="4509120"/>
              <a:chExt cx="3096344" cy="1152128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2843808" y="4509120"/>
                <a:ext cx="3096344" cy="504056"/>
                <a:chOff x="3203848" y="4365104"/>
                <a:chExt cx="2520280" cy="864096"/>
              </a:xfrm>
            </p:grpSpPr>
            <p:cxnSp>
              <p:nvCxnSpPr>
                <p:cNvPr id="8" name="Connecteur droit avec flèche 7"/>
                <p:cNvCxnSpPr/>
                <p:nvPr/>
              </p:nvCxnSpPr>
              <p:spPr>
                <a:xfrm>
                  <a:off x="4572000" y="4365104"/>
                  <a:ext cx="1152128" cy="8640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eur droit avec flèche 8"/>
                <p:cNvCxnSpPr/>
                <p:nvPr/>
              </p:nvCxnSpPr>
              <p:spPr>
                <a:xfrm rot="10800000" flipV="1">
                  <a:off x="3203848" y="4365104"/>
                  <a:ext cx="1368152" cy="7920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4023700" y="4509120"/>
                <a:ext cx="1008112" cy="1152128"/>
                <a:chOff x="4211960" y="5517232"/>
                <a:chExt cx="1008112" cy="504056"/>
              </a:xfrm>
            </p:grpSpPr>
            <p:cxnSp>
              <p:nvCxnSpPr>
                <p:cNvPr id="15" name="Connecteur droit avec flèche 14"/>
                <p:cNvCxnSpPr/>
                <p:nvPr/>
              </p:nvCxnSpPr>
              <p:spPr>
                <a:xfrm rot="5400000">
                  <a:off x="4211960" y="5517232"/>
                  <a:ext cx="504056" cy="5040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avec flèche 16"/>
                <p:cNvCxnSpPr/>
                <p:nvPr/>
              </p:nvCxnSpPr>
              <p:spPr>
                <a:xfrm rot="16200000" flipH="1">
                  <a:off x="4716016" y="5517232"/>
                  <a:ext cx="504056" cy="5040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ZoneTexte 20"/>
            <p:cNvSpPr txBox="1"/>
            <p:nvPr/>
          </p:nvSpPr>
          <p:spPr>
            <a:xfrm>
              <a:off x="323528" y="4797152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CHEZY</a:t>
              </a:r>
              <a:endParaRPr lang="fr-FR" sz="3200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79304" y="5795768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DARCY</a:t>
              </a:r>
              <a:endParaRPr lang="fr-FR" sz="3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220072" y="5877272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LEVY</a:t>
              </a:r>
              <a:endParaRPr lang="fr-FR" sz="32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876256" y="4509120"/>
              <a:ext cx="24837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CALMON -LECHAPT</a:t>
              </a:r>
              <a:endParaRPr lang="fr-FR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00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régulières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711822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Formules empiriques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96136" y="271182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Nomogramme</a:t>
            </a:r>
            <a:endParaRPr lang="fr-FR" sz="32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771800" y="1565920"/>
            <a:ext cx="2952328" cy="1089248"/>
            <a:chOff x="3203848" y="980728"/>
            <a:chExt cx="2520280" cy="1089248"/>
          </a:xfrm>
        </p:grpSpPr>
        <p:grpSp>
          <p:nvGrpSpPr>
            <p:cNvPr id="2" name="Groupe 13"/>
            <p:cNvGrpSpPr/>
            <p:nvPr/>
          </p:nvGrpSpPr>
          <p:grpSpPr>
            <a:xfrm>
              <a:off x="3203848" y="980728"/>
              <a:ext cx="2520280" cy="864096"/>
              <a:chOff x="3203848" y="1124744"/>
              <a:chExt cx="2520280" cy="864096"/>
            </a:xfrm>
          </p:grpSpPr>
          <p:cxnSp>
            <p:nvCxnSpPr>
              <p:cNvPr id="11" name="Connecteur droit avec flèche 10"/>
              <p:cNvCxnSpPr/>
              <p:nvPr/>
            </p:nvCxnSpPr>
            <p:spPr>
              <a:xfrm>
                <a:off x="4572000" y="1124744"/>
                <a:ext cx="1152128" cy="8640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10800000" flipV="1">
                <a:off x="3203848" y="1124744"/>
                <a:ext cx="1368152" cy="7920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avec flèche 23"/>
            <p:cNvCxnSpPr>
              <a:stCxn id="7" idx="2"/>
            </p:cNvCxnSpPr>
            <p:nvPr/>
          </p:nvCxnSpPr>
          <p:spPr>
            <a:xfrm rot="16200000" flipH="1">
              <a:off x="4097862" y="1595838"/>
              <a:ext cx="945232" cy="3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15816" y="32878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</a:t>
            </a:r>
          </a:p>
          <a:p>
            <a:pPr algn="ctr"/>
            <a:r>
              <a:rPr lang="fr-FR" sz="3200" dirty="0" smtClean="0"/>
              <a:t>(Pont à Mousson)</a:t>
            </a:r>
            <a:endParaRPr lang="fr-FR" sz="3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2555776" y="566124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Valables pour de l’eau uniquement</a:t>
            </a:r>
            <a:endParaRPr lang="fr-FR" sz="2800" dirty="0"/>
          </a:p>
        </p:txBody>
      </p:sp>
      <p:sp>
        <p:nvSpPr>
          <p:cNvPr id="29" name="Accolade ouvrante 28"/>
          <p:cNvSpPr/>
          <p:nvPr/>
        </p:nvSpPr>
        <p:spPr>
          <a:xfrm rot="16200000">
            <a:off x="3968172" y="880956"/>
            <a:ext cx="1080120" cy="833644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5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247600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pertes de charge singulières (retour)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086819" y="2901645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Longueur équivalente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699792" y="692696"/>
            <a:ext cx="309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Par </a:t>
            </a:r>
          </a:p>
          <a:p>
            <a:pPr algn="ctr"/>
            <a:r>
              <a:rPr lang="fr-FR" sz="3200" dirty="0"/>
              <a:t>t</a:t>
            </a:r>
            <a:r>
              <a:rPr lang="fr-FR" sz="3200" dirty="0" smtClean="0"/>
              <a:t>ableau et/ou nomogramme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4103948" y="231975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bas 18"/>
          <p:cNvSpPr/>
          <p:nvPr/>
        </p:nvSpPr>
        <p:spPr>
          <a:xfrm>
            <a:off x="4094931" y="4016963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457003" y="4624509"/>
            <a:ext cx="3851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Rajout à la longueur de conduite réelle</a:t>
            </a:r>
            <a:endParaRPr lang="fr-FR" sz="3200" dirty="0"/>
          </a:p>
        </p:txBody>
      </p:sp>
      <p:sp>
        <p:nvSpPr>
          <p:cNvPr id="21" name="Flèche vers le bas 20">
            <a:hlinkClick r:id="" action="ppaction://noaction"/>
          </p:cNvPr>
          <p:cNvSpPr/>
          <p:nvPr/>
        </p:nvSpPr>
        <p:spPr>
          <a:xfrm>
            <a:off x="4103948" y="5726457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105980" y="6165304"/>
            <a:ext cx="428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Pertes de charge totale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4761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-18256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Exercice d’application : </a:t>
            </a:r>
            <a:br>
              <a:rPr lang="fr-FR" dirty="0" smtClean="0"/>
            </a:br>
            <a:r>
              <a:rPr lang="fr-FR" dirty="0" smtClean="0"/>
              <a:t>calcul des pertes de charge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-52504" y="1340768"/>
            <a:ext cx="9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Calculer</a:t>
            </a:r>
            <a:r>
              <a:rPr lang="fr-FR" sz="2800" dirty="0" smtClean="0"/>
              <a:t> les PDC totales d’un circuit constitué par une conduite en fonte de 1300 mètres, d’un diamètre de 200 mm, et d’une rugosité absolue de 0,1 </a:t>
            </a:r>
            <a:r>
              <a:rPr lang="fr-FR" sz="2800" dirty="0" err="1" smtClean="0"/>
              <a:t>mm.</a:t>
            </a:r>
            <a:endParaRPr lang="fr-FR" sz="2800" dirty="0" smtClean="0"/>
          </a:p>
          <a:p>
            <a:r>
              <a:rPr lang="fr-FR" sz="2800" dirty="0" smtClean="0"/>
              <a:t>De l’eau circule dans la conduite au débit de 3000 L/min.</a:t>
            </a:r>
          </a:p>
          <a:p>
            <a:r>
              <a:rPr lang="fr-FR" sz="2800" dirty="0" smtClean="0"/>
              <a:t>On retrouve dans le circuit 4 coudes de courbure moyenne ou tés coniques 3/4 et 4 clapets de retenue à battants (ouverts).</a:t>
            </a:r>
          </a:p>
        </p:txBody>
      </p:sp>
    </p:spTree>
    <p:extLst>
      <p:ext uri="{BB962C8B-B14F-4D97-AF65-F5344CB8AC3E}">
        <p14:creationId xmlns:p14="http://schemas.microsoft.com/office/powerpoint/2010/main" val="381822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28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6" t="11493" r="35970" b="15141"/>
          <a:stretch/>
        </p:blipFill>
        <p:spPr bwMode="auto">
          <a:xfrm>
            <a:off x="2233639" y="131704"/>
            <a:ext cx="4685772" cy="66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/>
        </p:nvCxnSpPr>
        <p:spPr>
          <a:xfrm flipV="1">
            <a:off x="4283968" y="3284984"/>
            <a:ext cx="1728192" cy="151862"/>
          </a:xfrm>
          <a:prstGeom prst="line">
            <a:avLst/>
          </a:prstGeom>
          <a:ln w="1905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283968" y="2526237"/>
            <a:ext cx="1728192" cy="773036"/>
          </a:xfrm>
          <a:prstGeom prst="line">
            <a:avLst/>
          </a:prstGeom>
          <a:ln w="19050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0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-18256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Exercice d’application : </a:t>
            </a:r>
            <a:br>
              <a:rPr lang="fr-FR" dirty="0" smtClean="0"/>
            </a:br>
            <a:r>
              <a:rPr lang="fr-FR" dirty="0" smtClean="0"/>
              <a:t>calcul des pertes de charge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-52504" y="1340768"/>
            <a:ext cx="9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Calculer</a:t>
            </a:r>
            <a:r>
              <a:rPr lang="fr-FR" sz="2800" dirty="0" smtClean="0"/>
              <a:t> les PDC totales d’un circuit constitué par une conduite en fonte de 1300 mètres, d’un diamètre de 200 mm, et d’une rugosité absolue de 0,1 </a:t>
            </a:r>
            <a:r>
              <a:rPr lang="fr-FR" sz="2800" dirty="0" err="1" smtClean="0"/>
              <a:t>mm.</a:t>
            </a:r>
            <a:endParaRPr lang="fr-FR" sz="2800" dirty="0" smtClean="0"/>
          </a:p>
          <a:p>
            <a:r>
              <a:rPr lang="fr-FR" sz="2800" dirty="0" smtClean="0"/>
              <a:t>De l’eau circule dans la conduite au débit de 3000 L/min.</a:t>
            </a:r>
          </a:p>
          <a:p>
            <a:r>
              <a:rPr lang="fr-FR" sz="2800" dirty="0" smtClean="0"/>
              <a:t>On retrouve dans le circuit 4 coudes de courbure moyenne ou tés coniques 3/4 et 4 clapets de retenue à battants (ouverts).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27584" y="483473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</a:t>
            </a:r>
            <a:r>
              <a:rPr lang="fr-FR" sz="2800" dirty="0" err="1" smtClean="0"/>
              <a:t>Htot</a:t>
            </a:r>
            <a:r>
              <a:rPr lang="fr-FR" sz="2800" dirty="0" smtClean="0"/>
              <a:t> = 16,5 </a:t>
            </a:r>
            <a:r>
              <a:rPr lang="fr-FR" sz="2800" dirty="0" err="1" smtClean="0"/>
              <a:t>mCE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1754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smtClean="0"/>
              <a:t>Coup de bélier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2195736" y="3501008"/>
            <a:ext cx="3384376" cy="2919062"/>
            <a:chOff x="539552" y="3166886"/>
            <a:chExt cx="3384376" cy="2919062"/>
          </a:xfrm>
        </p:grpSpPr>
        <p:pic>
          <p:nvPicPr>
            <p:cNvPr id="48131" name="Image 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3166886"/>
              <a:ext cx="3207693" cy="291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411760" y="3356992"/>
              <a:ext cx="1512168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8133" name="Image 6" descr="belier_diaporama_large.jpg"/>
          <p:cNvPicPr>
            <a:picLocks noChangeAspect="1"/>
          </p:cNvPicPr>
          <p:nvPr/>
        </p:nvPicPr>
        <p:blipFill>
          <a:blip r:embed="rId3" cstate="print"/>
          <a:srcRect l="21385" r="7333"/>
          <a:stretch>
            <a:fillRect/>
          </a:stretch>
        </p:blipFill>
        <p:spPr bwMode="auto">
          <a:xfrm>
            <a:off x="2483768" y="813326"/>
            <a:ext cx="1785806" cy="173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4644008" y="1025352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Onde de pression</a:t>
            </a:r>
          </a:p>
          <a:p>
            <a:r>
              <a:rPr lang="fr-FR" sz="2800" dirty="0" smtClean="0"/>
              <a:t>- Dépression, surpression</a:t>
            </a:r>
          </a:p>
          <a:p>
            <a:r>
              <a:rPr lang="fr-FR" sz="2800" dirty="0" smtClean="0"/>
              <a:t>- Détérioration installation</a:t>
            </a:r>
            <a:endParaRPr lang="fr-FR" sz="2800" dirty="0"/>
          </a:p>
        </p:txBody>
      </p:sp>
      <p:pic>
        <p:nvPicPr>
          <p:cNvPr id="10" name="Image 7" descr="PHOTPAPJMHX3.jpg"/>
          <p:cNvPicPr>
            <a:picLocks noChangeAspect="1"/>
          </p:cNvPicPr>
          <p:nvPr/>
        </p:nvPicPr>
        <p:blipFill>
          <a:blip r:embed="rId4" cstate="print"/>
          <a:srcRect l="69197"/>
          <a:stretch>
            <a:fillRect/>
          </a:stretch>
        </p:blipFill>
        <p:spPr bwMode="auto">
          <a:xfrm>
            <a:off x="395536" y="3356992"/>
            <a:ext cx="1410374" cy="330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Image 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217619" cy="320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72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Coup de bélier</a:t>
            </a:r>
          </a:p>
        </p:txBody>
      </p:sp>
      <p:pic>
        <p:nvPicPr>
          <p:cNvPr id="48132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7435179" cy="564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0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6"/>
          <p:cNvGrpSpPr/>
          <p:nvPr/>
        </p:nvGrpSpPr>
        <p:grpSpPr>
          <a:xfrm>
            <a:off x="1331640" y="1700808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24" name="Arc 23"/>
            <p:cNvSpPr/>
            <p:nvPr/>
          </p:nvSpPr>
          <p:spPr>
            <a:xfrm rot="1826979">
              <a:off x="2424590" y="4421910"/>
              <a:ext cx="1008112" cy="792088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25" name="Arc 24"/>
            <p:cNvSpPr/>
            <p:nvPr/>
          </p:nvSpPr>
          <p:spPr>
            <a:xfrm rot="14605329">
              <a:off x="5378415" y="3154291"/>
              <a:ext cx="2125375" cy="1056336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179512" y="980728"/>
            <a:ext cx="896448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Ep</a:t>
            </a:r>
            <a:r>
              <a:rPr lang="fr-FR" sz="2800" baseline="-25000" dirty="0" smtClean="0"/>
              <a:t>(position) 1</a:t>
            </a:r>
            <a:r>
              <a:rPr lang="fr-FR" sz="2800" dirty="0" smtClean="0"/>
              <a:t>+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(pression)1 </a:t>
            </a:r>
            <a:r>
              <a:rPr lang="fr-FR" sz="2800" dirty="0" smtClean="0"/>
              <a:t>+ Ec</a:t>
            </a:r>
            <a:r>
              <a:rPr lang="fr-FR" sz="2800" baseline="-25000" dirty="0" smtClean="0"/>
              <a:t>1 </a:t>
            </a:r>
            <a:r>
              <a:rPr lang="fr-FR" sz="2800" dirty="0" smtClean="0"/>
              <a:t>=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(position)2 </a:t>
            </a:r>
            <a:r>
              <a:rPr lang="fr-FR" sz="2800" dirty="0" smtClean="0"/>
              <a:t>+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(pression)2 </a:t>
            </a:r>
            <a:r>
              <a:rPr lang="fr-FR" sz="2800" dirty="0" smtClean="0"/>
              <a:t>+ Ec</a:t>
            </a:r>
            <a:r>
              <a:rPr lang="fr-FR" sz="2800" baseline="-25000" dirty="0" smtClean="0"/>
              <a:t>2</a:t>
            </a:r>
            <a:r>
              <a:rPr lang="fr-FR" sz="2800" dirty="0" smtClean="0"/>
              <a:t> + Q  </a:t>
            </a:r>
          </a:p>
          <a:p>
            <a:r>
              <a:rPr lang="fr-FR" sz="2800" dirty="0" smtClean="0"/>
              <a:t>  </a:t>
            </a:r>
            <a:endParaRPr lang="fr-FR" sz="2800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59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Coup de bélier : mise à profit</a:t>
            </a:r>
          </a:p>
        </p:txBody>
      </p:sp>
      <p:pic>
        <p:nvPicPr>
          <p:cNvPr id="48133" name="Image 6" descr="belier_diaporama_large.jpg"/>
          <p:cNvPicPr>
            <a:picLocks noChangeAspect="1"/>
          </p:cNvPicPr>
          <p:nvPr/>
        </p:nvPicPr>
        <p:blipFill>
          <a:blip r:embed="rId2" cstate="print"/>
          <a:srcRect l="21385" r="7333"/>
          <a:stretch>
            <a:fillRect/>
          </a:stretch>
        </p:blipFill>
        <p:spPr bwMode="auto">
          <a:xfrm>
            <a:off x="3707904" y="809328"/>
            <a:ext cx="1641790" cy="159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Image 7" descr="belier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24944"/>
            <a:ext cx="4032448" cy="301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323528" y="609329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Bélier hydraulique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644008" y="3429000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Pompage d’eau sans moteur</a:t>
            </a:r>
          </a:p>
          <a:p>
            <a:r>
              <a:rPr lang="fr-FR" sz="2800" dirty="0" smtClean="0"/>
              <a:t>- 20% de l’eau remontée</a:t>
            </a:r>
          </a:p>
          <a:p>
            <a:pPr>
              <a:buFontTx/>
              <a:buChar char="-"/>
            </a:pPr>
            <a:r>
              <a:rPr lang="fr-FR" sz="2800" dirty="0" smtClean="0"/>
              <a:t> Système autonome</a:t>
            </a: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7092280" y="1700808"/>
            <a:ext cx="1093093" cy="1017464"/>
            <a:chOff x="2304" y="1584"/>
            <a:chExt cx="1740" cy="1554"/>
          </a:xfrm>
        </p:grpSpPr>
        <p:sp>
          <p:nvSpPr>
            <p:cNvPr id="10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Photo">
              <a:hlinkClick r:id="rId4" action="ppaction://hlinkfile"/>
            </p:cNvPr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Music"/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991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26" name="Picture 2"/>
          <p:cNvPicPr>
            <a:picLocks noChangeAspect="1" noChangeArrowheads="1"/>
          </p:cNvPicPr>
          <p:nvPr/>
        </p:nvPicPr>
        <p:blipFill>
          <a:blip r:embed="rId2" cstate="print"/>
          <a:srcRect t="3029" r="2862" b="14595"/>
          <a:stretch>
            <a:fillRect/>
          </a:stretch>
        </p:blipFill>
        <p:spPr bwMode="auto">
          <a:xfrm>
            <a:off x="1331640" y="377280"/>
            <a:ext cx="597666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05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fr-FR" dirty="0" smtClean="0"/>
              <a:t>Ecoulement libre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 l="31818" t="40969" r="51025" b="47219"/>
          <a:stretch>
            <a:fillRect/>
          </a:stretch>
        </p:blipFill>
        <p:spPr bwMode="auto">
          <a:xfrm>
            <a:off x="755576" y="1772816"/>
            <a:ext cx="42784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e 15"/>
          <p:cNvGrpSpPr/>
          <p:nvPr/>
        </p:nvGrpSpPr>
        <p:grpSpPr>
          <a:xfrm>
            <a:off x="899592" y="3501008"/>
            <a:ext cx="2952328" cy="2592288"/>
            <a:chOff x="1475656" y="3501008"/>
            <a:chExt cx="2952328" cy="2592288"/>
          </a:xfrm>
        </p:grpSpPr>
        <p:sp>
          <p:nvSpPr>
            <p:cNvPr id="9" name="Ellipse 8"/>
            <p:cNvSpPr/>
            <p:nvPr/>
          </p:nvSpPr>
          <p:spPr>
            <a:xfrm>
              <a:off x="2155573" y="4131335"/>
              <a:ext cx="1997163" cy="193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5656" y="3501008"/>
              <a:ext cx="2952328" cy="1582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158470" y="4158618"/>
              <a:ext cx="1997163" cy="1934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Object 17"/>
          <p:cNvGraphicFramePr>
            <a:graphicFrameLocks noChangeAspect="1"/>
          </p:cNvGraphicFramePr>
          <p:nvPr/>
        </p:nvGraphicFramePr>
        <p:xfrm>
          <a:off x="3995738" y="4656138"/>
          <a:ext cx="25098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Équation" r:id="rId5" imgW="965160" imgH="393480" progId="Equation.3">
                  <p:embed/>
                </p:oleObj>
              </mc:Choice>
              <mc:Fallback>
                <p:oleObj name="Équation" r:id="rId5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656138"/>
                        <a:ext cx="2509837" cy="10207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 6" descr="images-1.jpe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1412776"/>
            <a:ext cx="354012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77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libre</a:t>
            </a:r>
            <a:endParaRPr lang="fr-FR" dirty="0"/>
          </a:p>
        </p:txBody>
      </p:sp>
      <p:pic>
        <p:nvPicPr>
          <p:cNvPr id="2473986" name="Picture 2" descr="C:\Users\dsarmeo\AppData\Local\Microsoft\Windows\Temporary Internet Files\Content.Outlook\BLUX0L0U\1828_001.jpg"/>
          <p:cNvPicPr>
            <a:picLocks noChangeAspect="1" noChangeArrowheads="1"/>
          </p:cNvPicPr>
          <p:nvPr/>
        </p:nvPicPr>
        <p:blipFill>
          <a:blip r:embed="rId3" cstate="print"/>
          <a:srcRect l="11445" t="31100" r="21825" b="50000"/>
          <a:stretch>
            <a:fillRect/>
          </a:stretch>
        </p:blipFill>
        <p:spPr bwMode="auto">
          <a:xfrm>
            <a:off x="1043608" y="1988840"/>
            <a:ext cx="7200800" cy="2880320"/>
          </a:xfrm>
          <a:prstGeom prst="rect">
            <a:avLst/>
          </a:prstGeom>
          <a:noFill/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6330"/>
              </p:ext>
            </p:extLst>
          </p:nvPr>
        </p:nvGraphicFramePr>
        <p:xfrm>
          <a:off x="2295525" y="5300663"/>
          <a:ext cx="41798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Équation" r:id="rId4" imgW="977760" imgH="215640" progId="Equation.3">
                  <p:embed/>
                </p:oleObj>
              </mc:Choice>
              <mc:Fallback>
                <p:oleObj name="Équation" r:id="rId4" imgW="977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5300663"/>
                        <a:ext cx="4179888" cy="923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llipse 3"/>
          <p:cNvSpPr/>
          <p:nvPr/>
        </p:nvSpPr>
        <p:spPr>
          <a:xfrm>
            <a:off x="2699792" y="29249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23940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>
            <a:stCxn id="4" idx="4"/>
          </p:cNvCxnSpPr>
          <p:nvPr/>
        </p:nvCxnSpPr>
        <p:spPr>
          <a:xfrm>
            <a:off x="2735796" y="299695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283362" y="362258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483768" y="2924944"/>
            <a:ext cx="3960440" cy="7200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2421285" y="282936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z</a:t>
            </a:r>
            <a:r>
              <a:rPr lang="fr-FR" baseline="-25000" dirty="0" smtClean="0"/>
              <a:t>1</a:t>
            </a:r>
            <a:endParaRPr lang="fr-FR" baseline="-25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218097" y="329518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z</a:t>
            </a:r>
            <a:r>
              <a:rPr lang="fr-FR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17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libre</a:t>
            </a:r>
            <a:endParaRPr lang="fr-FR" dirty="0"/>
          </a:p>
        </p:txBody>
      </p:sp>
      <p:pic>
        <p:nvPicPr>
          <p:cNvPr id="2473986" name="Picture 2" descr="C:\Users\dsarmeo\AppData\Local\Microsoft\Windows\Temporary Internet Files\Content.Outlook\BLUX0L0U\1828_001.jpg"/>
          <p:cNvPicPr>
            <a:picLocks noChangeAspect="1" noChangeArrowheads="1"/>
          </p:cNvPicPr>
          <p:nvPr/>
        </p:nvPicPr>
        <p:blipFill>
          <a:blip r:embed="rId3" cstate="print"/>
          <a:srcRect l="11445" t="31100" r="21825" b="50000"/>
          <a:stretch>
            <a:fillRect/>
          </a:stretch>
        </p:blipFill>
        <p:spPr bwMode="auto">
          <a:xfrm>
            <a:off x="1043608" y="1988840"/>
            <a:ext cx="7200800" cy="2880320"/>
          </a:xfrm>
          <a:prstGeom prst="rect">
            <a:avLst/>
          </a:prstGeom>
          <a:noFill/>
        </p:spPr>
      </p:pic>
      <p:graphicFrame>
        <p:nvGraphicFramePr>
          <p:cNvPr id="24739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927587"/>
              </p:ext>
            </p:extLst>
          </p:nvPr>
        </p:nvGraphicFramePr>
        <p:xfrm>
          <a:off x="682625" y="5013325"/>
          <a:ext cx="3856038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Équation" r:id="rId4" imgW="1015920" imgH="393480" progId="Equation.3">
                  <p:embed/>
                </p:oleObj>
              </mc:Choice>
              <mc:Fallback>
                <p:oleObj name="Équation" r:id="rId4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5013325"/>
                        <a:ext cx="3856038" cy="1495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lèche droite 5"/>
          <p:cNvSpPr/>
          <p:nvPr/>
        </p:nvSpPr>
        <p:spPr>
          <a:xfrm>
            <a:off x="4716016" y="5589240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73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852890"/>
              </p:ext>
            </p:extLst>
          </p:nvPr>
        </p:nvGraphicFramePr>
        <p:xfrm>
          <a:off x="6350000" y="5300663"/>
          <a:ext cx="13985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Équation" r:id="rId6" imgW="368280" imgH="177480" progId="Equation.3">
                  <p:embed/>
                </p:oleObj>
              </mc:Choice>
              <mc:Fallback>
                <p:oleObj name="Équation" r:id="rId6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5300663"/>
                        <a:ext cx="1398588" cy="6746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5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7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7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fr-FR" dirty="0" smtClean="0"/>
              <a:t>Ecoulement libre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 l="31818" t="40969" r="51025" b="47219"/>
          <a:stretch>
            <a:fillRect/>
          </a:stretch>
        </p:blipFill>
        <p:spPr bwMode="auto">
          <a:xfrm>
            <a:off x="755576" y="1412776"/>
            <a:ext cx="42784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15"/>
          <p:cNvGrpSpPr/>
          <p:nvPr/>
        </p:nvGrpSpPr>
        <p:grpSpPr>
          <a:xfrm>
            <a:off x="899592" y="3140968"/>
            <a:ext cx="2952328" cy="2592288"/>
            <a:chOff x="1475656" y="3501008"/>
            <a:chExt cx="2952328" cy="2592288"/>
          </a:xfrm>
        </p:grpSpPr>
        <p:sp>
          <p:nvSpPr>
            <p:cNvPr id="9" name="Ellipse 8"/>
            <p:cNvSpPr/>
            <p:nvPr/>
          </p:nvSpPr>
          <p:spPr>
            <a:xfrm>
              <a:off x="2155573" y="4131335"/>
              <a:ext cx="1997163" cy="193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5656" y="3501008"/>
              <a:ext cx="2952328" cy="1582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158470" y="4158618"/>
              <a:ext cx="1997163" cy="1934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052736"/>
            <a:ext cx="317309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5136232" y="4073419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 valeur de la pente fixe les pertes de charge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40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611560" y="4462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Ce qu’il faut retenir</a:t>
            </a:r>
            <a:endParaRPr lang="fr-FR" sz="40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752510"/>
            <a:ext cx="885698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b="1" dirty="0" smtClean="0"/>
              <a:t>La définition du fluide réel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Grâce à la notion de pertes de charge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b="1" dirty="0" smtClean="0"/>
              <a:t>Les deux types de pertes de charge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b="1" dirty="0" smtClean="0">
                <a:sym typeface="Symbol"/>
              </a:rPr>
              <a:t>Les méthodes de calcul (abaques, nomogrammes, et tableaux Pont à Mousson)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La méthode de calcul par formule empirique</a:t>
            </a:r>
          </a:p>
          <a:p>
            <a:pPr marL="514350" indent="-514350">
              <a:spcAft>
                <a:spcPts val="1200"/>
              </a:spcAft>
              <a:buFontTx/>
              <a:buAutoNum type="arabicParenR"/>
            </a:pPr>
            <a:r>
              <a:rPr lang="fr-FR" sz="2400" b="1" dirty="0"/>
              <a:t>L’application du théorème de </a:t>
            </a:r>
            <a:r>
              <a:rPr lang="fr-FR" sz="2400" b="1" dirty="0" smtClean="0"/>
              <a:t>BERNOULLI </a:t>
            </a:r>
            <a:r>
              <a:rPr lang="fr-FR" sz="2400" b="1" dirty="0"/>
              <a:t>généralisé (avec turbine et/ou pompe dans le circuit)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La notion de coup de bélier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Comment le mettre à profit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Le rayon hydraulique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Un exemple d’écoulement libre : celui du drainage </a:t>
            </a:r>
          </a:p>
        </p:txBody>
      </p:sp>
    </p:spTree>
    <p:extLst>
      <p:ext uri="{BB962C8B-B14F-4D97-AF65-F5344CB8AC3E}">
        <p14:creationId xmlns:p14="http://schemas.microsoft.com/office/powerpoint/2010/main" val="23076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3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graphicFrame>
        <p:nvGraphicFramePr>
          <p:cNvPr id="687107" name="Object 1"/>
          <p:cNvGraphicFramePr>
            <a:graphicFrameLocks noChangeAspect="1"/>
          </p:cNvGraphicFramePr>
          <p:nvPr/>
        </p:nvGraphicFramePr>
        <p:xfrm>
          <a:off x="549275" y="981075"/>
          <a:ext cx="81359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Équation" r:id="rId5" imgW="2590560" imgH="393480" progId="Equation.3">
                  <p:embed/>
                </p:oleObj>
              </mc:Choice>
              <mc:Fallback>
                <p:oleObj name="Équation" r:id="rId5" imgW="259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981075"/>
                        <a:ext cx="8135938" cy="1238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23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3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graphicFrame>
        <p:nvGraphicFramePr>
          <p:cNvPr id="689154" name="Object 1"/>
          <p:cNvGraphicFramePr>
            <a:graphicFrameLocks noChangeAspect="1"/>
          </p:cNvGraphicFramePr>
          <p:nvPr/>
        </p:nvGraphicFramePr>
        <p:xfrm>
          <a:off x="1187450" y="836613"/>
          <a:ext cx="67024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Équation" r:id="rId5" imgW="2133360" imgH="444240" progId="Equation.3">
                  <p:embed/>
                </p:oleObj>
              </mc:Choice>
              <mc:Fallback>
                <p:oleObj name="Équation" r:id="rId5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36613"/>
                        <a:ext cx="6702425" cy="13970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5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Les pertes de charge</a:t>
            </a:r>
            <a:endParaRPr lang="fr-F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l="32099" t="26203" r="25840" b="28122"/>
          <a:stretch>
            <a:fillRect/>
          </a:stretch>
        </p:blipFill>
        <p:spPr bwMode="auto">
          <a:xfrm>
            <a:off x="539552" y="1196752"/>
            <a:ext cx="68407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452320" y="1412776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parfait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7524328" y="3861048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réel</a:t>
            </a:r>
            <a:endParaRPr lang="fr-FR" sz="28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6228184" y="3661375"/>
            <a:ext cx="1296144" cy="576064"/>
          </a:xfrm>
          <a:prstGeom prst="line">
            <a:avLst/>
          </a:prstGeom>
          <a:ln w="1587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19872" y="1945407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317876" y="2204864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01022" y="234888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165701" y="2564904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347864" y="19168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A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211960" y="212356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B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076056" y="227687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C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084168" y="24836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D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059832" y="5661248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En </a:t>
            </a:r>
            <a:r>
              <a:rPr lang="fr-FR" sz="2800" dirty="0" err="1" smtClean="0"/>
              <a:t>mCE</a:t>
            </a:r>
            <a:r>
              <a:rPr lang="fr-FR" sz="2800" dirty="0" smtClean="0"/>
              <a:t>, en terme de hauteur </a:t>
            </a:r>
            <a:r>
              <a:rPr lang="fr-FR" sz="2800" dirty="0" smtClean="0">
                <a:sym typeface="Symbol"/>
              </a:rPr>
              <a:t>H</a:t>
            </a:r>
            <a:r>
              <a:rPr lang="fr-FR" sz="2800" dirty="0" smtClean="0"/>
              <a:t> </a:t>
            </a:r>
          </a:p>
          <a:p>
            <a:r>
              <a:rPr lang="fr-FR" sz="2800" dirty="0" smtClean="0"/>
              <a:t>En Pa, en terme de pression </a:t>
            </a:r>
            <a:r>
              <a:rPr lang="fr-FR" sz="2800" dirty="0" smtClean="0">
                <a:sym typeface="Symbol"/>
              </a:rPr>
              <a:t></a:t>
            </a:r>
            <a:r>
              <a:rPr lang="fr-FR" sz="2800" dirty="0" smtClean="0"/>
              <a:t>P</a:t>
            </a:r>
            <a:endParaRPr lang="fr-FR" sz="2800" dirty="0"/>
          </a:p>
        </p:txBody>
      </p:sp>
      <p:sp>
        <p:nvSpPr>
          <p:cNvPr id="25" name="Accolade ouvrante 24"/>
          <p:cNvSpPr/>
          <p:nvPr/>
        </p:nvSpPr>
        <p:spPr>
          <a:xfrm>
            <a:off x="2699792" y="5517232"/>
            <a:ext cx="216024" cy="1152128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259632" y="58052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Unités</a:t>
            </a:r>
            <a:endParaRPr lang="fr-FR" sz="2800" dirty="0"/>
          </a:p>
        </p:txBody>
      </p:sp>
      <p:sp>
        <p:nvSpPr>
          <p:cNvPr id="27" name="Flèche droite 26"/>
          <p:cNvSpPr/>
          <p:nvPr/>
        </p:nvSpPr>
        <p:spPr>
          <a:xfrm>
            <a:off x="539552" y="594928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6318101" y="3473554"/>
            <a:ext cx="918195" cy="76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2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  <p:bldP spid="23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 cstate="print"/>
          <a:srcRect l="3320" t="9762" r="8740" b="14639"/>
          <a:stretch>
            <a:fillRect/>
          </a:stretch>
        </p:blipFill>
        <p:spPr bwMode="auto">
          <a:xfrm>
            <a:off x="395536" y="2339000"/>
            <a:ext cx="856895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686800" cy="1143000"/>
          </a:xfrm>
        </p:spPr>
        <p:txBody>
          <a:bodyPr/>
          <a:lstStyle/>
          <a:p>
            <a:r>
              <a:rPr lang="fr-FR" dirty="0" smtClean="0"/>
              <a:t>Théorème de BERNOULLI généralisé</a:t>
            </a:r>
            <a:endParaRPr lang="fr-FR" dirty="0"/>
          </a:p>
        </p:txBody>
      </p:sp>
      <p:graphicFrame>
        <p:nvGraphicFramePr>
          <p:cNvPr id="25395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807626"/>
              </p:ext>
            </p:extLst>
          </p:nvPr>
        </p:nvGraphicFramePr>
        <p:xfrm>
          <a:off x="647564" y="14039"/>
          <a:ext cx="8316924" cy="1636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Équation" r:id="rId4" imgW="2260440" imgH="444240" progId="Equation.3">
                  <p:embed/>
                </p:oleObj>
              </mc:Choice>
              <mc:Fallback>
                <p:oleObj name="Équation" r:id="rId4" imgW="22604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64" y="14039"/>
                        <a:ext cx="8316924" cy="163678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915816" y="1755400"/>
            <a:ext cx="32403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constante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5833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BERNOULLI généralisé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1638346"/>
            <a:ext cx="28803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variable</a:t>
            </a:r>
            <a:endParaRPr lang="fr-FR" sz="2800" dirty="0"/>
          </a:p>
        </p:txBody>
      </p:sp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3" cstate="print"/>
          <a:srcRect l="22137" t="28887" r="21413" b="17314"/>
          <a:stretch>
            <a:fillRect/>
          </a:stretch>
        </p:blipFill>
        <p:spPr bwMode="auto">
          <a:xfrm>
            <a:off x="467544" y="2276872"/>
            <a:ext cx="8280920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-95536" y="6342728"/>
            <a:ext cx="1571192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</a:t>
            </a:r>
            <a:r>
              <a:rPr lang="fr-FR" sz="2800" baseline="-25000" dirty="0" smtClean="0"/>
              <a:t>0</a:t>
            </a:r>
            <a:r>
              <a:rPr lang="fr-FR" sz="2800" dirty="0" smtClean="0"/>
              <a:t> (v</a:t>
            </a:r>
            <a:r>
              <a:rPr lang="fr-FR" sz="2800" baseline="-25000" dirty="0" smtClean="0"/>
              <a:t>0 </a:t>
            </a:r>
            <a:r>
              <a:rPr lang="fr-FR" sz="2800" dirty="0" smtClean="0"/>
              <a:t>= 0)</a:t>
            </a:r>
            <a:endParaRPr lang="fr-FR" sz="2800" dirty="0"/>
          </a:p>
        </p:txBody>
      </p:sp>
      <p:graphicFrame>
        <p:nvGraphicFramePr>
          <p:cNvPr id="25498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461157"/>
              </p:ext>
            </p:extLst>
          </p:nvPr>
        </p:nvGraphicFramePr>
        <p:xfrm>
          <a:off x="738473" y="65243"/>
          <a:ext cx="7739062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Équation" r:id="rId4" imgW="2247840" imgH="444240" progId="Equation.3">
                  <p:embed/>
                </p:oleObj>
              </mc:Choice>
              <mc:Fallback>
                <p:oleObj name="Équation" r:id="rId4" imgW="2247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473" y="65243"/>
                        <a:ext cx="7739062" cy="15303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60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929</Words>
  <Application>Microsoft Office PowerPoint</Application>
  <PresentationFormat>Affichage à l'écran (4:3)</PresentationFormat>
  <Paragraphs>220</Paragraphs>
  <Slides>46</Slides>
  <Notes>10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8" baseType="lpstr">
      <vt:lpstr>Thème Office</vt:lpstr>
      <vt:lpstr>Équation</vt:lpstr>
      <vt:lpstr>Dynamique des fluides réels Perte de charge</vt:lpstr>
      <vt:lpstr>Objectifs</vt:lpstr>
      <vt:lpstr>Les pertes de charge</vt:lpstr>
      <vt:lpstr>Th BERNOULLI et pertes de charge</vt:lpstr>
      <vt:lpstr>Th BERNOULLI et pertes de charge</vt:lpstr>
      <vt:lpstr>Th BERNOULLI et pertes de charge</vt:lpstr>
      <vt:lpstr>Les pertes de charge</vt:lpstr>
      <vt:lpstr>Théorème de BERNOULLI généralisé</vt:lpstr>
      <vt:lpstr>Théorème de BERNOULLI généralisé</vt:lpstr>
      <vt:lpstr>Les pertes de charge sur trajet</vt:lpstr>
      <vt:lpstr>Rétrécissement brusque</vt:lpstr>
      <vt:lpstr>Théorème de BERNOULLI généralisé</vt:lpstr>
      <vt:lpstr>Théorème de BERNOULLI généralisé</vt:lpstr>
      <vt:lpstr>Théorème de BERNOULLI généralisé</vt:lpstr>
      <vt:lpstr>Types de pertes de charge</vt:lpstr>
      <vt:lpstr>Types de pertes de charge</vt:lpstr>
      <vt:lpstr>Calcul pertes de charge singulières</vt:lpstr>
      <vt:lpstr>Présentation PowerPoint</vt:lpstr>
      <vt:lpstr>Les pertes de charges singulières</vt:lpstr>
      <vt:lpstr>Singularités</vt:lpstr>
      <vt:lpstr>Singularités</vt:lpstr>
      <vt:lpstr>Ecoulement d’un fluide réel en présence d’un obstacle en fonction de la vitesse </vt:lpstr>
      <vt:lpstr>Calcul pertes de charge singulières</vt:lpstr>
      <vt:lpstr>La cavitation au passage d’une vanne</vt:lpstr>
      <vt:lpstr>Singularités</vt:lpstr>
      <vt:lpstr>Cc= f(forme orifice)</vt:lpstr>
      <vt:lpstr>Types de pertes de charge</vt:lpstr>
      <vt:lpstr>Calcul pertes de charge régulières</vt:lpstr>
      <vt:lpstr>Canalisation en fonte ductile (PAM)</vt:lpstr>
      <vt:lpstr>Présentation PowerPoint</vt:lpstr>
      <vt:lpstr>Rugosité absolue</vt:lpstr>
      <vt:lpstr>Calcul pertes de charge régulières formules empiriques</vt:lpstr>
      <vt:lpstr>Calcul pertes de charge régulières</vt:lpstr>
      <vt:lpstr>Calcul pertes de charge singulières (retour)</vt:lpstr>
      <vt:lpstr>Exercice d’application :  calcul des pertes de charge</vt:lpstr>
      <vt:lpstr>Présentation PowerPoint</vt:lpstr>
      <vt:lpstr>Exercice d’application :  calcul des pertes de charge</vt:lpstr>
      <vt:lpstr>Coup de bélier</vt:lpstr>
      <vt:lpstr>Coup de bélier</vt:lpstr>
      <vt:lpstr>Coup de bélier : mise à profit</vt:lpstr>
      <vt:lpstr>Présentation PowerPoint</vt:lpstr>
      <vt:lpstr>Ecoulement libre</vt:lpstr>
      <vt:lpstr>Ecoulement libre</vt:lpstr>
      <vt:lpstr>Ecoulement libre</vt:lpstr>
      <vt:lpstr>Ecoulement libre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Dynamique des fluides réels Perte de charge</dc:title>
  <dc:creator>David SARMEO</dc:creator>
  <cp:lastModifiedBy>David SARMEO</cp:lastModifiedBy>
  <cp:revision>1</cp:revision>
  <dcterms:created xsi:type="dcterms:W3CDTF">2017-10-02T14:13:46Z</dcterms:created>
  <dcterms:modified xsi:type="dcterms:W3CDTF">2017-10-02T14:16:37Z</dcterms:modified>
</cp:coreProperties>
</file>